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Century Gothic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CenturyGothic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CenturyGothic-bold.fntdata"/><Relationship Id="rId6" Type="http://schemas.openxmlformats.org/officeDocument/2006/relationships/slide" Target="slides/slide2.xml"/><Relationship Id="rId18" Type="http://schemas.openxmlformats.org/officeDocument/2006/relationships/font" Target="fonts/CenturyGothic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would provide three fully functional working robots where one leads the other two in a line.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three robots are capable of running any given </a:t>
            </a:r>
            <a:r>
              <a:rPr lang="en-US"/>
              <a:t>choice with the leader robot being able to complete it but also the following robots following and doing the same actions as the leader.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robots would also be able to get back on track together if anything causes them to diverge. </a:t>
            </a:r>
            <a:r>
              <a:rPr lang="en-US"/>
              <a:t> </a:t>
            </a:r>
            <a:endParaRPr/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An autonomous vehicle is an unmanned vehicle capable of sensing its environment and </a:t>
            </a:r>
            <a:r>
              <a:rPr lang="en-US"/>
              <a:t>navigating</a:t>
            </a:r>
            <a:r>
              <a:rPr lang="en-US"/>
              <a:t> without human input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Potential Benefits: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reduced mobility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infrastructure costs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increased safety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increased mobility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increased customer satisfaction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significant reduction in traffic collisions</a:t>
            </a:r>
            <a:endParaRPr/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These robots will be built identically and contain all of the same components.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leader robot is in charge of driving any course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following robots will be able to follow what the leader robot does having the robots drive in a chain together wirelessly.</a:t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Major Components are: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Xbee Module: Used to have robots communicate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Ping Sensor: Detect Objects in front of them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Infrared Sensors: Detects if one or both robots is going away from the leading robots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Servos: Allow the moving of the wheels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Battery: We would be using a 9V rechargeable battery 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Rex Robotics: Use for a base of the robot and mount the arduino</a:t>
            </a:r>
            <a:endParaRPr/>
          </a:p>
        </p:txBody>
      </p:sp>
      <p:sp>
        <p:nvSpPr>
          <p:cNvPr id="167" name="Shape 16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We are going to use the xbee series 1 module to allow the robots to communicate together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UART communication: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universal asynchronous receiver/transmitter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sends data packets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transmit data through Tx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receives data through Rx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Using with project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each robot would have one each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the robots would communicate with each other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the leader would send the data to tell the following robots what to do and follow it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Also the following robots would send out if they have disconnected which is triggered by the infrared sensors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layout we choose to mount the components on the shield.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Ping sensor would detect if there is an object or the robots are coming close together.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Infrared Sensors which </a:t>
            </a:r>
            <a:r>
              <a:rPr lang="en-US">
                <a:solidFill>
                  <a:schemeClr val="dk1"/>
                </a:solidFill>
              </a:rPr>
              <a:t>IR Break Beam Sensor - 3mm LEDs from adafruit: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The transmitter mounted to the front of the robot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The receiver is connected to the back of the robot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When the robots diverge from the leader, then the infrared receiver would alert the robots are not together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this would cause an interrupt to bring the robots back together. 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" name="Shape 18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schematic is a how the </a:t>
            </a:r>
            <a:r>
              <a:rPr lang="en-US"/>
              <a:t>components</a:t>
            </a:r>
            <a:r>
              <a:rPr lang="en-US"/>
              <a:t> would be mounted and connected to the arduino through the shield.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red pen is the connection to 3.3V to 5V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black pen is the connection to ground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other colors are the data input of the sensors: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pink for ping sensors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purple of the xbee module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blue for the Infrared sensors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orange for the servos connection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used some sample code for arduino ide support forums. To test different version of the ultrasonic sensor, motors and other sensors.  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/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  <a:defRPr b="0" i="0" sz="6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0" type="dt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1" type="ftr"/>
          </p:nvPr>
        </p:nvSpPr>
        <p:spPr>
          <a:xfrm>
            <a:off x="1371600" y="4323845"/>
            <a:ext cx="640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685777" y="4697360"/>
            <a:ext cx="1082203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Shape 73"/>
          <p:cNvSpPr/>
          <p:nvPr>
            <p:ph idx="2" type="pic"/>
          </p:nvPr>
        </p:nvSpPr>
        <p:spPr>
          <a:xfrm>
            <a:off x="681727" y="941439"/>
            <a:ext cx="10821840" cy="3478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5516715"/>
            <a:ext cx="10820400" cy="7019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 showMasterSp="0">
  <p:cSld name="Title and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79" name="Shape 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024467" y="3649133"/>
            <a:ext cx="10130516" cy="999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 showMasterSp="0">
  <p:cSld name="Quot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86" name="Shape 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>
            <p:ph type="title"/>
          </p:nvPr>
        </p:nvSpPr>
        <p:spPr>
          <a:xfrm>
            <a:off x="1024467" y="753533"/>
            <a:ext cx="10151533" cy="26044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1303865" y="3365556"/>
            <a:ext cx="9592736" cy="4444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2" type="body"/>
          </p:nvPr>
        </p:nvSpPr>
        <p:spPr>
          <a:xfrm>
            <a:off x="1024467" y="3959862"/>
            <a:ext cx="10151533" cy="679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1" type="ftr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 showMasterSp="0">
  <p:cSld name="Name Card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96" name="Shape 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>
            <p:ph type="title"/>
          </p:nvPr>
        </p:nvSpPr>
        <p:spPr>
          <a:xfrm>
            <a:off x="1024495" y="1124701"/>
            <a:ext cx="10146186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1024467" y="3648315"/>
            <a:ext cx="10144654" cy="9998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0" type="dt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>
            <a:off x="685800" y="378883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2895600" y="761999"/>
            <a:ext cx="8610599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2202080"/>
            <a:ext cx="3456432" cy="617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2" type="body"/>
          </p:nvPr>
        </p:nvSpPr>
        <p:spPr>
          <a:xfrm>
            <a:off x="685799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3" type="body"/>
          </p:nvPr>
        </p:nvSpPr>
        <p:spPr>
          <a:xfrm>
            <a:off x="4368800" y="2201333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4" type="body"/>
          </p:nvPr>
        </p:nvSpPr>
        <p:spPr>
          <a:xfrm>
            <a:off x="4366858" y="2904067"/>
            <a:ext cx="3456432" cy="33146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5" type="body"/>
          </p:nvPr>
        </p:nvSpPr>
        <p:spPr>
          <a:xfrm>
            <a:off x="8051800" y="2192866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6" type="body"/>
          </p:nvPr>
        </p:nvSpPr>
        <p:spPr>
          <a:xfrm>
            <a:off x="8051801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2895600" y="762000"/>
            <a:ext cx="86105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8618" y="4191000"/>
            <a:ext cx="3451582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6" name="Shape 116"/>
          <p:cNvSpPr/>
          <p:nvPr>
            <p:ph idx="2" type="pic"/>
          </p:nvPr>
        </p:nvSpPr>
        <p:spPr>
          <a:xfrm>
            <a:off x="688618" y="2362200"/>
            <a:ext cx="3451582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3" type="body"/>
          </p:nvPr>
        </p:nvSpPr>
        <p:spPr>
          <a:xfrm>
            <a:off x="688618" y="4873764"/>
            <a:ext cx="3451582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4" type="body"/>
          </p:nvPr>
        </p:nvSpPr>
        <p:spPr>
          <a:xfrm>
            <a:off x="4374263" y="4191000"/>
            <a:ext cx="3448935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9" name="Shape 119"/>
          <p:cNvSpPr/>
          <p:nvPr>
            <p:ph idx="5" type="pic"/>
          </p:nvPr>
        </p:nvSpPr>
        <p:spPr>
          <a:xfrm>
            <a:off x="4374263" y="2362200"/>
            <a:ext cx="3448936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6" type="body"/>
          </p:nvPr>
        </p:nvSpPr>
        <p:spPr>
          <a:xfrm>
            <a:off x="4374264" y="4873763"/>
            <a:ext cx="3448935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7" type="body"/>
          </p:nvPr>
        </p:nvSpPr>
        <p:spPr>
          <a:xfrm>
            <a:off x="8049731" y="4191000"/>
            <a:ext cx="3456469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2" name="Shape 122"/>
          <p:cNvSpPr/>
          <p:nvPr>
            <p:ph idx="8" type="pic"/>
          </p:nvPr>
        </p:nvSpPr>
        <p:spPr>
          <a:xfrm>
            <a:off x="8049855" y="2362200"/>
            <a:ext cx="3447878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9" type="body"/>
          </p:nvPr>
        </p:nvSpPr>
        <p:spPr>
          <a:xfrm>
            <a:off x="8049731" y="4873761"/>
            <a:ext cx="3452445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 rot="5400000">
            <a:off x="4083937" y="-1203579"/>
            <a:ext cx="4024125" cy="108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134" name="Shape 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>
            <p:ph type="title"/>
          </p:nvPr>
        </p:nvSpPr>
        <p:spPr>
          <a:xfrm rot="5400000">
            <a:off x="8525933" y="1667933"/>
            <a:ext cx="390313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 rot="5400000">
            <a:off x="3175000" y="-1405467"/>
            <a:ext cx="3903133" cy="8204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0" type="dt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1" type="ftr"/>
          </p:nvPr>
        </p:nvSpPr>
        <p:spPr>
          <a:xfrm>
            <a:off x="685800" y="381000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26" name="Shape 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/>
          <p:nvPr>
            <p:ph type="title"/>
          </p:nvPr>
        </p:nvSpPr>
        <p:spPr>
          <a:xfrm>
            <a:off x="685800" y="753533"/>
            <a:ext cx="10820399" cy="28019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1024467" y="3641725"/>
            <a:ext cx="10490200" cy="955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685800" y="381001"/>
            <a:ext cx="6991492" cy="364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6858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61722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914409" y="2183802"/>
            <a:ext cx="50799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685800" y="3132666"/>
            <a:ext cx="5311775" cy="30860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3" type="body"/>
          </p:nvPr>
        </p:nvSpPr>
        <p:spPr>
          <a:xfrm>
            <a:off x="6400800" y="2183802"/>
            <a:ext cx="51054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4" type="body"/>
          </p:nvPr>
        </p:nvSpPr>
        <p:spPr>
          <a:xfrm>
            <a:off x="6172200" y="3132666"/>
            <a:ext cx="5334000" cy="30860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" name="Shape 50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995582" y="746759"/>
            <a:ext cx="6510618" cy="5471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2" type="body"/>
          </p:nvPr>
        </p:nvSpPr>
        <p:spPr>
          <a:xfrm>
            <a:off x="685800" y="3124199"/>
            <a:ext cx="4114800" cy="30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685800" y="1524000"/>
            <a:ext cx="68732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Shape 66"/>
          <p:cNvSpPr/>
          <p:nvPr>
            <p:ph idx="2" type="pic"/>
          </p:nvPr>
        </p:nvSpPr>
        <p:spPr>
          <a:xfrm>
            <a:off x="7861238" y="751241"/>
            <a:ext cx="3644962" cy="54674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3124199"/>
            <a:ext cx="6873240" cy="30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TOP.png" id="6" name="Shape 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adafruit.com/product/2167" TargetMode="External"/><Relationship Id="rId4" Type="http://schemas.openxmlformats.org/officeDocument/2006/relationships/hyperlink" Target="https://learn.sparkfun.com/tutorials/xbee-shield-hookup-guide" TargetMode="External"/><Relationship Id="rId5" Type="http://schemas.openxmlformats.org/officeDocument/2006/relationships/hyperlink" Target="https://learn.sparkfun.com/tutorials/serial-communication" TargetMode="External"/><Relationship Id="rId6" Type="http://schemas.openxmlformats.org/officeDocument/2006/relationships/hyperlink" Target="http://www.instructables.com/id/How-to-Use-XBee-Modules-As-Transmitter-Receiver-Ar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ctrTitle"/>
          </p:nvPr>
        </p:nvSpPr>
        <p:spPr>
          <a:xfrm>
            <a:off x="1100051" y="553804"/>
            <a:ext cx="10387904" cy="23310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</a:pPr>
            <a:r>
              <a:rPr lang="en-US" sz="5400" u="sng"/>
              <a:t>Robotic Follow-The-Leader</a:t>
            </a:r>
            <a:endParaRPr b="0" i="0" sz="5400" u="sng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Shape 145"/>
          <p:cNvSpPr txBox="1"/>
          <p:nvPr>
            <p:ph idx="1" type="subTitle"/>
          </p:nvPr>
        </p:nvSpPr>
        <p:spPr>
          <a:xfrm>
            <a:off x="1138688" y="3386684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 Abedallah Abedrabbah, Connor Lunduski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4225" y="3966309"/>
            <a:ext cx="3042882" cy="2023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2971800" y="611973"/>
            <a:ext cx="861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DELIVERABLES</a:t>
            </a:r>
            <a:endParaRPr b="0" i="0" sz="4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US"/>
              <a:t>T</a:t>
            </a: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hree fully functional working robots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leader will be able to run any course asked of it.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followers will follow the exact course the leader robot takes.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US"/>
              <a:t>R</a:t>
            </a: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</a:t>
            </a:r>
            <a:r>
              <a:rPr lang="en-US"/>
              <a:t>any </a:t>
            </a: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track.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US"/>
              <a:t>B</a:t>
            </a: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able to show that all the robot</a:t>
            </a:r>
            <a:r>
              <a:rPr lang="en-US"/>
              <a:t>s are able to get                                       back on track.</a:t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250" y="3961900"/>
            <a:ext cx="3024550" cy="22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/>
              <a:t>FUTURE </a:t>
            </a:r>
            <a:r>
              <a:rPr b="0" i="0" lang="en-US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USES</a:t>
            </a:r>
            <a:endParaRPr b="0" i="0" sz="4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Companies needing to ship more than one truck load can supply one driver and have two autonomous trucks follow the truck with a driver</a:t>
            </a:r>
            <a:r>
              <a:rPr lang="en-US"/>
              <a:t>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US"/>
              <a:t>Another use is when autonomous vehicles that require to connect to cellular network loses connection. The one with a connection can guide the disconnected cars in the route.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US"/>
              <a:t>Creating autonomous cargo ships to follow each other great distances.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2525" y="5292024"/>
            <a:ext cx="2508801" cy="15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353200"/>
            <a:ext cx="2346044" cy="156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2895600" y="764373"/>
            <a:ext cx="86106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SOURCES</a:t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2194560"/>
            <a:ext cx="10820400" cy="4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88900" lvl="0" marL="22860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https://www.adafruit.com/product/2167</a:t>
            </a:r>
            <a:endParaRPr/>
          </a:p>
          <a:p>
            <a:pPr indent="-88900" lvl="0" marL="22860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https://learn.sparkfun.com/tutorials/xbee-shield-hookup-guide</a:t>
            </a:r>
            <a:endParaRPr/>
          </a:p>
          <a:p>
            <a:pPr indent="-88900" lvl="0" marL="22860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https://learn.sparkfun.com/tutorials/serial-communication</a:t>
            </a:r>
            <a:endParaRPr/>
          </a:p>
          <a:p>
            <a:pPr indent="-88900" lvl="0" marL="22860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http://www.instructables.com/id/How-to-Use-XBee-Modules-As-Transmitter-Receiver-Ar/</a:t>
            </a:r>
            <a:endParaRPr/>
          </a:p>
          <a:p>
            <a:pPr indent="-88900" lvl="0" marL="22860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2895600" y="764373"/>
            <a:ext cx="86106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0" y="753363"/>
            <a:ext cx="6689101" cy="535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/>
              <a:t>BACKGROUND OVERVIEW</a:t>
            </a:r>
            <a:endParaRPr b="0" i="0" sz="4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US"/>
              <a:t>Autonomous vehicles have been making huge improvements the past few years.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US"/>
              <a:t>Big concept that many engineers are constantly trying to find new ways to incorporate into society.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US"/>
              <a:t>Autonomous vehicles are designed to have many                                                                           benefits in everyday lives.</a:t>
            </a:r>
            <a:endParaRPr/>
          </a:p>
          <a:p>
            <a:pPr indent="-889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889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7900" y="3799575"/>
            <a:ext cx="3243623" cy="241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DESCRIPTION</a:t>
            </a:r>
            <a:endParaRPr b="0" i="0" sz="4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Design, bu</a:t>
            </a:r>
            <a:r>
              <a:rPr lang="en-US"/>
              <a:t>ild,</a:t>
            </a: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program three robots to run any course.</a:t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One robot will be the leader and the other two robots will follow every move that the leader takes creating a “follow-the-leader” chain.</a:t>
            </a:r>
            <a:endParaRPr/>
          </a:p>
          <a:p>
            <a:pPr indent="-889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889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889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889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1698000" y="5147075"/>
            <a:ext cx="1978200" cy="10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MASTER ROBOT</a:t>
            </a:r>
            <a:endParaRPr b="1" sz="1800"/>
          </a:p>
        </p:txBody>
      </p:sp>
      <p:sp>
        <p:nvSpPr>
          <p:cNvPr id="161" name="Shape 161"/>
          <p:cNvSpPr/>
          <p:nvPr/>
        </p:nvSpPr>
        <p:spPr>
          <a:xfrm>
            <a:off x="5106900" y="5147075"/>
            <a:ext cx="1978200" cy="10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FOLLOWER ROBOT #1</a:t>
            </a:r>
            <a:endParaRPr b="1" sz="1800"/>
          </a:p>
        </p:txBody>
      </p:sp>
      <p:sp>
        <p:nvSpPr>
          <p:cNvPr id="162" name="Shape 162"/>
          <p:cNvSpPr/>
          <p:nvPr/>
        </p:nvSpPr>
        <p:spPr>
          <a:xfrm>
            <a:off x="8515800" y="5147075"/>
            <a:ext cx="1978200" cy="10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FOLLOWER ROBOT #2</a:t>
            </a:r>
            <a:endParaRPr b="1" sz="1800"/>
          </a:p>
        </p:txBody>
      </p:sp>
      <p:cxnSp>
        <p:nvCxnSpPr>
          <p:cNvPr id="163" name="Shape 163"/>
          <p:cNvCxnSpPr>
            <a:stCxn id="160" idx="3"/>
            <a:endCxn id="161" idx="1"/>
          </p:cNvCxnSpPr>
          <p:nvPr/>
        </p:nvCxnSpPr>
        <p:spPr>
          <a:xfrm>
            <a:off x="3676200" y="5682875"/>
            <a:ext cx="1430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Shape 164"/>
          <p:cNvCxnSpPr/>
          <p:nvPr/>
        </p:nvCxnSpPr>
        <p:spPr>
          <a:xfrm>
            <a:off x="7085100" y="5682875"/>
            <a:ext cx="1430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</a:t>
            </a:r>
            <a:r>
              <a:rPr lang="en-US"/>
              <a:t>ARDWARE</a:t>
            </a:r>
            <a:r>
              <a:rPr b="0" i="0" lang="en-US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COMPONENTS</a:t>
            </a:r>
            <a:endParaRPr b="0" i="0" sz="4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Arduino Uno Microcontroller board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US"/>
              <a:t>Xbee </a:t>
            </a: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ZigBee Module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Ping</a:t>
            </a:r>
            <a:r>
              <a:rPr lang="en-US"/>
              <a:t> (Ultrasonic)</a:t>
            </a: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Sensor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Infrared Sensors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Servos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Battery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Rex Robotic parts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6125" y="4341950"/>
            <a:ext cx="2590800" cy="187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0300" y="2057400"/>
            <a:ext cx="2522455" cy="188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2895600" y="764373"/>
            <a:ext cx="86106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ARDUINO UNO MICROCONTROLLER </a:t>
            </a:r>
            <a:endParaRPr/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2194550"/>
            <a:ext cx="7245900" cy="4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Arduino uno is a microcontroller board with 31 pins</a:t>
            </a:r>
            <a:endParaRPr/>
          </a:p>
          <a:p>
            <a: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cheap at $26 and has enough pins to control and power the components of the robot</a:t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600" y="3016425"/>
            <a:ext cx="3276602" cy="2380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2194550"/>
            <a:ext cx="6421200" cy="4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This module will connect pins to the Arduino and will send and receive signals from it.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Allow robots to communicate with each other </a:t>
            </a:r>
            <a:endParaRPr/>
          </a:p>
        </p:txBody>
      </p:sp>
      <p:sp>
        <p:nvSpPr>
          <p:cNvPr id="185" name="Shape 185"/>
          <p:cNvSpPr txBox="1"/>
          <p:nvPr>
            <p:ph type="title"/>
          </p:nvPr>
        </p:nvSpPr>
        <p:spPr>
          <a:xfrm>
            <a:off x="2895600" y="764373"/>
            <a:ext cx="86106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XBEE ZIGBEE MODULE</a:t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7450" y="2768107"/>
            <a:ext cx="4308753" cy="28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/>
              <a:t>SHIELD </a:t>
            </a:r>
            <a:r>
              <a:rPr b="0" i="0" lang="en-US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LAYOUT</a:t>
            </a:r>
            <a:endParaRPr b="0" i="0" sz="4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5303125" y="764375"/>
            <a:ext cx="11157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Front of Robot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5187238" y="6213400"/>
            <a:ext cx="1011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Back of Robot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Annotated XBee Shield"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750" y="1635176"/>
            <a:ext cx="4954025" cy="44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2579" y="2344000"/>
            <a:ext cx="4157575" cy="29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1463950" y="305325"/>
            <a:ext cx="96924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SHIELD</a:t>
            </a:r>
            <a:r>
              <a:rPr lang="en-US"/>
              <a:t> SCHEMATIC</a:t>
            </a:r>
            <a:endParaRPr/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13404" l="0" r="6681" t="0"/>
          <a:stretch/>
        </p:blipFill>
        <p:spPr>
          <a:xfrm>
            <a:off x="2117450" y="1473125"/>
            <a:ext cx="7425326" cy="51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2895600" y="764373"/>
            <a:ext cx="86106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2194550"/>
            <a:ext cx="5997600" cy="4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88900" lvl="0" marL="22860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Arduino IDE for programming the arduino uno on the robot.</a:t>
            </a:r>
            <a:endParaRPr/>
          </a:p>
          <a:p>
            <a:pPr indent="-88900" lvl="0" marL="22860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970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Arduino IDE uses a set of C/C++ functions</a:t>
            </a:r>
            <a:endParaRPr/>
          </a:p>
          <a:p>
            <a:pPr indent="0" lvl="0" marL="13970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970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1477" l="3440" r="1772" t="0"/>
          <a:stretch/>
        </p:blipFill>
        <p:spPr>
          <a:xfrm>
            <a:off x="7381400" y="1958725"/>
            <a:ext cx="3569925" cy="44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apor Trail">
  <a:themeElements>
    <a:clrScheme name="Vapor Trail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